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9"/>
  </p:notesMasterIdLst>
  <p:sldIdLst>
    <p:sldId id="396" r:id="rId3"/>
    <p:sldId id="382" r:id="rId4"/>
    <p:sldId id="351" r:id="rId5"/>
    <p:sldId id="352" r:id="rId6"/>
    <p:sldId id="350" r:id="rId7"/>
    <p:sldId id="384" r:id="rId8"/>
    <p:sldId id="385" r:id="rId9"/>
    <p:sldId id="355" r:id="rId10"/>
    <p:sldId id="356" r:id="rId11"/>
    <p:sldId id="357" r:id="rId12"/>
    <p:sldId id="386" r:id="rId13"/>
    <p:sldId id="354" r:id="rId14"/>
    <p:sldId id="387" r:id="rId15"/>
    <p:sldId id="358" r:id="rId16"/>
    <p:sldId id="360" r:id="rId17"/>
    <p:sldId id="388" r:id="rId18"/>
    <p:sldId id="397" r:id="rId19"/>
    <p:sldId id="359" r:id="rId20"/>
    <p:sldId id="389" r:id="rId21"/>
    <p:sldId id="361" r:id="rId22"/>
    <p:sldId id="390" r:id="rId23"/>
    <p:sldId id="362" r:id="rId24"/>
    <p:sldId id="363" r:id="rId25"/>
    <p:sldId id="391" r:id="rId26"/>
    <p:sldId id="364" r:id="rId27"/>
    <p:sldId id="365" r:id="rId28"/>
    <p:sldId id="392" r:id="rId29"/>
    <p:sldId id="393" r:id="rId30"/>
    <p:sldId id="394" r:id="rId31"/>
    <p:sldId id="366" r:id="rId32"/>
    <p:sldId id="383" r:id="rId33"/>
    <p:sldId id="367" r:id="rId34"/>
    <p:sldId id="398" r:id="rId35"/>
    <p:sldId id="395" r:id="rId36"/>
    <p:sldId id="368" r:id="rId37"/>
    <p:sldId id="369" r:id="rId38"/>
    <p:sldId id="370" r:id="rId39"/>
    <p:sldId id="371" r:id="rId40"/>
    <p:sldId id="372" r:id="rId41"/>
    <p:sldId id="373" r:id="rId42"/>
    <p:sldId id="375" r:id="rId43"/>
    <p:sldId id="376" r:id="rId44"/>
    <p:sldId id="378" r:id="rId45"/>
    <p:sldId id="379" r:id="rId46"/>
    <p:sldId id="377" r:id="rId47"/>
    <p:sldId id="381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" initials="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6" autoAdjust="0"/>
    <p:restoredTop sz="94647" autoAdjust="0"/>
  </p:normalViewPr>
  <p:slideViewPr>
    <p:cSldViewPr>
      <p:cViewPr>
        <p:scale>
          <a:sx n="81" d="100"/>
          <a:sy n="81" d="100"/>
        </p:scale>
        <p:origin x="-7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8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1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D99C-EF3E-41CD-9638-9CD5EDEE9B9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90939-D2A0-42E8-BD18-2BEF7A103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257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14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2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1675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448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7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5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84846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860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9824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6783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0210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3952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1224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884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363" indent="-360363">
              <a:defRPr/>
            </a:lvl1pPr>
            <a:lvl2pPr marL="808038" indent="-350838">
              <a:tabLst/>
              <a:defRPr/>
            </a:lvl2pPr>
            <a:lvl3pPr marL="1166813" indent="-252413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407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177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6298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1281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146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3654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3654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11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3128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98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3059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312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3128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9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67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57304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86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57304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3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326188"/>
            <a:ext cx="7914085" cy="43815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Engineering Systems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60582" y="0"/>
            <a:ext cx="68341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72120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pic>
        <p:nvPicPr>
          <p:cNvPr id="1030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6" y="6326189"/>
            <a:ext cx="1341834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82" y="4833938"/>
            <a:ext cx="683419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60363" indent="-360363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08038" indent="-350838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93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1" y="1811450"/>
            <a:ext cx="7920880" cy="41857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000" b="1" dirty="0"/>
              <a:t>TERMS AND CONDITIONS</a:t>
            </a:r>
          </a:p>
          <a:p>
            <a:pPr>
              <a:defRPr/>
            </a:pPr>
            <a:r>
              <a:rPr lang="en-GB" sz="2000" b="1" dirty="0"/>
              <a:t> </a:t>
            </a:r>
            <a:endParaRPr lang="en-GB" sz="2200" b="1" dirty="0"/>
          </a:p>
          <a:p>
            <a:pPr>
              <a:defRPr/>
            </a:pPr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pPr>
              <a:defRPr/>
            </a:pPr>
            <a:r>
              <a:rPr lang="en-GB" sz="2200" b="1" dirty="0"/>
              <a:t> </a:t>
            </a:r>
          </a:p>
          <a:p>
            <a:pPr>
              <a:defRPr/>
            </a:pPr>
            <a:r>
              <a:rPr lang="en-GB" sz="2000" b="1" dirty="0"/>
              <a:t>© Troupant Publishers (Pty) Ltd, 2016</a:t>
            </a:r>
          </a:p>
          <a:p>
            <a:pPr>
              <a:defRPr/>
            </a:pPr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321748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991" y="395813"/>
            <a:ext cx="7721204" cy="1325563"/>
          </a:xfrm>
        </p:spPr>
        <p:txBody>
          <a:bodyPr>
            <a:noAutofit/>
          </a:bodyPr>
          <a:lstStyle/>
          <a:p>
            <a:r>
              <a:rPr lang="en-ZA" dirty="0" smtClean="0"/>
              <a:t>Levers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248340"/>
              </p:ext>
            </p:extLst>
          </p:nvPr>
        </p:nvGraphicFramePr>
        <p:xfrm>
          <a:off x="329808" y="1340768"/>
          <a:ext cx="777686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6864">
                  <a:extLst>
                    <a:ext uri="{9D8B030D-6E8A-4147-A177-3AD203B41FA5}">
                      <a16:colId xmlns="" xmlns:a16="http://schemas.microsoft.com/office/drawing/2014/main" val="317183230"/>
                    </a:ext>
                  </a:extLst>
                </a:gridCol>
              </a:tblGrid>
              <a:tr h="4320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3200" dirty="0">
                          <a:solidFill>
                            <a:schemeClr val="bg1"/>
                          </a:solidFill>
                        </a:rPr>
                        <a:t>Third-class levers</a:t>
                      </a:r>
                      <a:endParaRPr lang="en-ZA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368768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63688" y="5733256"/>
            <a:ext cx="5838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3.3 An arm is an example of a third-class lever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14" y="2276862"/>
            <a:ext cx="4610051" cy="316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2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Wheels and axles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68204"/>
            <a:ext cx="7649196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ZA" sz="3200" dirty="0" smtClean="0"/>
              <a:t>The simplest form of a wheel and axle consists of a rod attached to a wheel so that their movements are couples – when one part turns, the other part also turns.</a:t>
            </a:r>
          </a:p>
          <a:p>
            <a:pPr>
              <a:lnSpc>
                <a:spcPct val="150000"/>
              </a:lnSpc>
            </a:pPr>
            <a:r>
              <a:rPr lang="en-ZA" sz="3200" dirty="0" smtClean="0"/>
              <a:t>Used as a force multiplier or a distance multiplier.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66377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920" y="249032"/>
            <a:ext cx="7721204" cy="1325563"/>
          </a:xfrm>
        </p:spPr>
        <p:txBody>
          <a:bodyPr/>
          <a:lstStyle/>
          <a:p>
            <a:r>
              <a:rPr lang="en-ZA" dirty="0"/>
              <a:t>Wheels and axles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4565" y="5360571"/>
            <a:ext cx="5838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3.4 Examples of wheel and axle</a:t>
            </a:r>
            <a:endParaRPr lang="en-GB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345091" y="2842544"/>
            <a:ext cx="4971325" cy="2176634"/>
            <a:chOff x="3345091" y="2842544"/>
            <a:chExt cx="4971325" cy="21766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5091" y="2842544"/>
              <a:ext cx="4404555" cy="217663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6372200" y="4365104"/>
              <a:ext cx="1080120" cy="18002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5580" y="4023710"/>
              <a:ext cx="586740" cy="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451472" y="3839044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accent2">
                      <a:lumMod val="50000"/>
                    </a:schemeClr>
                  </a:solidFill>
                </a:rPr>
                <a:t>wheel</a:t>
              </a:r>
              <a:endParaRPr lang="en-GB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52320" y="4360458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accent2">
                      <a:lumMod val="50000"/>
                    </a:schemeClr>
                  </a:solidFill>
                </a:rPr>
                <a:t>axle</a:t>
              </a:r>
              <a:endParaRPr lang="en-GB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65" y="1795552"/>
            <a:ext cx="3700557" cy="1882327"/>
          </a:xfrm>
        </p:spPr>
      </p:pic>
    </p:spTree>
    <p:extLst>
      <p:ext uri="{BB962C8B-B14F-4D97-AF65-F5344CB8AC3E}">
        <p14:creationId xmlns:p14="http://schemas.microsoft.com/office/powerpoint/2010/main" val="317495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Pulleys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68204"/>
            <a:ext cx="7649196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ZA" dirty="0"/>
              <a:t>A </a:t>
            </a:r>
            <a:r>
              <a:rPr lang="en-ZA" dirty="0" smtClean="0"/>
              <a:t>pulley is a wheel with a groove into which a rope or cable can be placed.</a:t>
            </a:r>
          </a:p>
          <a:p>
            <a:pPr>
              <a:lnSpc>
                <a:spcPct val="150000"/>
              </a:lnSpc>
            </a:pPr>
            <a:r>
              <a:rPr lang="en-ZA" dirty="0" smtClean="0"/>
              <a:t>Used to reduce the force that must be applied to move an object.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9127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5503"/>
            <a:ext cx="7721204" cy="1325563"/>
          </a:xfrm>
        </p:spPr>
        <p:txBody>
          <a:bodyPr/>
          <a:lstStyle/>
          <a:p>
            <a:r>
              <a:rPr lang="en-ZA" dirty="0"/>
              <a:t>Pulleys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6792"/>
            <a:ext cx="2935238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Simple pulleys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700808"/>
            <a:ext cx="3816424" cy="40183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3968" y="5729278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3.5 A simple pulley system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2954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1229"/>
            <a:ext cx="7721204" cy="1325563"/>
          </a:xfrm>
        </p:spPr>
        <p:txBody>
          <a:bodyPr/>
          <a:lstStyle/>
          <a:p>
            <a:r>
              <a:rPr lang="en-ZA" dirty="0" smtClean="0"/>
              <a:t>Pulleys</a:t>
            </a:r>
            <a:endParaRPr lang="en-ZA" sz="44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6792"/>
            <a:ext cx="3943350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Two-pulley systems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60032" y="5729278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3.6 A two-pulley system</a:t>
            </a:r>
            <a:endParaRPr lang="en-GB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24" y="1144335"/>
            <a:ext cx="3060360" cy="458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1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Inclined planes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68204"/>
            <a:ext cx="7649196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ZA" sz="3300" dirty="0" smtClean="0"/>
              <a:t>An inclined plane is a flat, slanted surface.</a:t>
            </a:r>
          </a:p>
          <a:p>
            <a:pPr>
              <a:lnSpc>
                <a:spcPct val="150000"/>
              </a:lnSpc>
            </a:pPr>
            <a:r>
              <a:rPr lang="en-ZA" sz="3300" dirty="0" smtClean="0"/>
              <a:t>By moving an object up an inclined plane rather than a vertical plane, the amount of force required is reduced.</a:t>
            </a:r>
            <a:endParaRPr lang="en-ZA" sz="3300" dirty="0"/>
          </a:p>
        </p:txBody>
      </p:sp>
    </p:spTree>
    <p:extLst>
      <p:ext uri="{BB962C8B-B14F-4D97-AF65-F5344CB8AC3E}">
        <p14:creationId xmlns:p14="http://schemas.microsoft.com/office/powerpoint/2010/main" val="198152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Pulley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Pulle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6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Inclined planes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88840"/>
            <a:ext cx="6689138" cy="3358652"/>
          </a:xfrm>
        </p:spPr>
      </p:pic>
      <p:sp>
        <p:nvSpPr>
          <p:cNvPr id="5" name="TextBox 4"/>
          <p:cNvSpPr txBox="1"/>
          <p:nvPr/>
        </p:nvSpPr>
        <p:spPr>
          <a:xfrm>
            <a:off x="1187624" y="5645643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3.7 An inclined plane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8419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Wedges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82339"/>
            <a:ext cx="7649196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ZA" sz="3200" dirty="0"/>
              <a:t>A </a:t>
            </a:r>
            <a:r>
              <a:rPr lang="en-ZA" sz="3200" dirty="0" smtClean="0"/>
              <a:t>wedge is a piece of wood, metal or other material with a thick end that tapers to a thin end.</a:t>
            </a:r>
          </a:p>
          <a:p>
            <a:pPr>
              <a:lnSpc>
                <a:spcPct val="150000"/>
              </a:lnSpc>
            </a:pPr>
            <a:r>
              <a:rPr lang="en-ZA" sz="3200" dirty="0" smtClean="0"/>
              <a:t>A wedge is used to separate objects, lift an object or hold an object in place.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7129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772816"/>
            <a:ext cx="6858000" cy="2387600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Engineering </a:t>
            </a:r>
            <a:r>
              <a:rPr lang="en-GB" dirty="0"/>
              <a:t>Systems 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-252536" y="4160416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NQF Level 2</a:t>
            </a:r>
            <a:endParaRPr lang="en-GB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4818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Wedges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52736"/>
            <a:ext cx="3456384" cy="5181985"/>
          </a:xfrm>
        </p:spPr>
      </p:pic>
      <p:sp>
        <p:nvSpPr>
          <p:cNvPr id="5" name="TextBox 4"/>
          <p:cNvSpPr txBox="1"/>
          <p:nvPr/>
        </p:nvSpPr>
        <p:spPr>
          <a:xfrm>
            <a:off x="702653" y="5301208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3.8 The claw of a hammer </a:t>
            </a:r>
          </a:p>
          <a:p>
            <a:r>
              <a:rPr lang="en-ZA" sz="2000" i="1" dirty="0"/>
              <a:t>is an example of a wedge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4995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Screws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68204"/>
            <a:ext cx="7649196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ZA" sz="3200" dirty="0"/>
              <a:t>A </a:t>
            </a:r>
            <a:r>
              <a:rPr lang="en-ZA" sz="3200" dirty="0" smtClean="0"/>
              <a:t>screw is a cylindrical shaft with helical grooves or ridges called threads around the outside.</a:t>
            </a:r>
          </a:p>
          <a:p>
            <a:pPr>
              <a:lnSpc>
                <a:spcPct val="150000"/>
              </a:lnSpc>
            </a:pPr>
            <a:r>
              <a:rPr lang="en-ZA" sz="3200" dirty="0" smtClean="0"/>
              <a:t>A screw converts a rotational motion to a linear motion and a torque (rotational force) to a linear force.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78239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Screws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90689"/>
            <a:ext cx="5616624" cy="3746289"/>
          </a:xfrm>
        </p:spPr>
      </p:pic>
      <p:sp>
        <p:nvSpPr>
          <p:cNvPr id="5" name="TextBox 4"/>
          <p:cNvSpPr txBox="1"/>
          <p:nvPr/>
        </p:nvSpPr>
        <p:spPr>
          <a:xfrm>
            <a:off x="1394743" y="573325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3.9 Jacking up a car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6248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Summary of the effects of simple machines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47" y="2714816"/>
            <a:ext cx="7863279" cy="1872208"/>
          </a:xfrm>
        </p:spPr>
      </p:pic>
      <p:sp>
        <p:nvSpPr>
          <p:cNvPr id="5" name="TextBox 4"/>
          <p:cNvSpPr txBox="1"/>
          <p:nvPr/>
        </p:nvSpPr>
        <p:spPr>
          <a:xfrm>
            <a:off x="320546" y="2204864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Table 3.1 Effects of simple machines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9438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Mechanical advantage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4784"/>
            <a:ext cx="7649196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ZA" sz="3200" dirty="0" smtClean="0"/>
              <a:t>A machine makes work easier by increasing the amount of force you exert on an object.</a:t>
            </a:r>
          </a:p>
          <a:p>
            <a:pPr>
              <a:lnSpc>
                <a:spcPct val="150000"/>
              </a:lnSpc>
            </a:pPr>
            <a:r>
              <a:rPr lang="en-ZA" sz="3200" dirty="0" smtClean="0"/>
              <a:t>This produces a mechanical advantage, which is the amount of force that is multiplied by the machine.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40609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Mechanical advantage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4149080"/>
            <a:ext cx="7721204" cy="129614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ZA" sz="2400" dirty="0"/>
              <a:t>Mechanical </a:t>
            </a:r>
            <a:r>
              <a:rPr lang="en-ZA" sz="2400" dirty="0" smtClean="0"/>
              <a:t>advantage  </a:t>
            </a:r>
            <a:r>
              <a:rPr lang="en-ZA" sz="2800" b="1" dirty="0"/>
              <a:t>&gt;</a:t>
            </a:r>
            <a:r>
              <a:rPr lang="en-ZA" sz="2400" dirty="0"/>
              <a:t> </a:t>
            </a:r>
            <a:r>
              <a:rPr lang="en-ZA" sz="2400" dirty="0" smtClean="0"/>
              <a:t> 1 </a:t>
            </a:r>
            <a:r>
              <a:rPr lang="en-ZA" sz="2400" dirty="0"/>
              <a:t>when: </a:t>
            </a:r>
            <a:r>
              <a:rPr lang="en-ZA" sz="2400" b="1" dirty="0"/>
              <a:t>force</a:t>
            </a:r>
            <a:r>
              <a:rPr lang="en-ZA" sz="2400" dirty="0"/>
              <a:t> is </a:t>
            </a:r>
            <a:r>
              <a:rPr lang="en-ZA" sz="2400" dirty="0" smtClean="0"/>
              <a:t>multiplied.</a:t>
            </a:r>
            <a:endParaRPr lang="en-ZA" sz="2400" dirty="0"/>
          </a:p>
          <a:p>
            <a:pPr>
              <a:spcAft>
                <a:spcPts val="1200"/>
              </a:spcAft>
            </a:pPr>
            <a:r>
              <a:rPr lang="en-ZA" sz="2400" dirty="0"/>
              <a:t>Mechanical </a:t>
            </a:r>
            <a:r>
              <a:rPr lang="en-ZA" sz="2400" dirty="0" smtClean="0"/>
              <a:t>advantage  </a:t>
            </a:r>
            <a:r>
              <a:rPr lang="en-ZA" sz="2800" b="1" dirty="0"/>
              <a:t>&lt;</a:t>
            </a:r>
            <a:r>
              <a:rPr lang="en-ZA" sz="2400" dirty="0"/>
              <a:t> </a:t>
            </a:r>
            <a:r>
              <a:rPr lang="en-ZA" sz="2400" dirty="0" smtClean="0"/>
              <a:t> 1 </a:t>
            </a:r>
            <a:r>
              <a:rPr lang="en-ZA" sz="2400" dirty="0"/>
              <a:t>when: </a:t>
            </a:r>
            <a:r>
              <a:rPr lang="en-ZA" sz="2400" b="1" dirty="0"/>
              <a:t>distance</a:t>
            </a:r>
            <a:r>
              <a:rPr lang="en-ZA" sz="2400" dirty="0"/>
              <a:t> is </a:t>
            </a:r>
            <a:r>
              <a:rPr lang="en-ZA" sz="2400" dirty="0" smtClean="0"/>
              <a:t>multiplied.</a:t>
            </a:r>
            <a:endParaRPr lang="en-ZA" sz="2400" dirty="0"/>
          </a:p>
          <a:p>
            <a:pPr>
              <a:spcAft>
                <a:spcPts val="1200"/>
              </a:spcAft>
            </a:pPr>
            <a:r>
              <a:rPr lang="en-ZA" sz="2400" dirty="0"/>
              <a:t>Mechanical </a:t>
            </a:r>
            <a:r>
              <a:rPr lang="en-ZA" sz="2400" dirty="0" smtClean="0"/>
              <a:t>advantage  </a:t>
            </a:r>
            <a:r>
              <a:rPr lang="en-ZA" sz="2800" b="1" dirty="0"/>
              <a:t>=</a:t>
            </a:r>
            <a:r>
              <a:rPr lang="en-ZA" sz="2400" dirty="0"/>
              <a:t> </a:t>
            </a:r>
            <a:r>
              <a:rPr lang="en-ZA" sz="2400" dirty="0" smtClean="0"/>
              <a:t> 1 </a:t>
            </a:r>
            <a:r>
              <a:rPr lang="en-ZA" sz="2400" dirty="0"/>
              <a:t>when: </a:t>
            </a:r>
            <a:r>
              <a:rPr lang="en-ZA" sz="2400" b="1" dirty="0"/>
              <a:t>direction </a:t>
            </a:r>
            <a:r>
              <a:rPr lang="en-ZA" sz="2400" dirty="0"/>
              <a:t>is </a:t>
            </a:r>
            <a:r>
              <a:rPr lang="en-ZA" sz="2400" dirty="0" smtClean="0"/>
              <a:t>changed.</a:t>
            </a:r>
            <a:endParaRPr lang="en-ZA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55576" y="1772816"/>
                <a:ext cx="7056784" cy="1641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ZA" sz="2800" dirty="0"/>
                  <a:t>Mechanical advantage (MA)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ZA" sz="28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ZA" sz="2800" i="0" dirty="0">
                            <a:latin typeface="Cambria Math" panose="02040503050406030204" pitchFamily="18" charset="0"/>
                          </a:rPr>
                          <m:t>output</m:t>
                        </m:r>
                        <m:r>
                          <a:rPr lang="en-ZA" sz="2800" i="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ZA" sz="2800" i="0" dirty="0">
                            <a:latin typeface="Cambria Math" panose="02040503050406030204" pitchFamily="18" charset="0"/>
                          </a:rPr>
                          <m:t>force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ZA" sz="2800" i="0" dirty="0">
                            <a:latin typeface="Cambria Math" panose="02040503050406030204" pitchFamily="18" charset="0"/>
                          </a:rPr>
                          <m:t>input</m:t>
                        </m:r>
                        <m:r>
                          <a:rPr lang="en-ZA" sz="2800" i="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ZA" sz="2800" i="0" dirty="0">
                            <a:latin typeface="Cambria Math" panose="02040503050406030204" pitchFamily="18" charset="0"/>
                          </a:rPr>
                          <m:t>force</m:t>
                        </m:r>
                      </m:den>
                    </m:f>
                  </m:oMath>
                </a14:m>
                <a:r>
                  <a:rPr lang="en-ZA" sz="2800" dirty="0"/>
                  <a:t> </a:t>
                </a:r>
                <a:endParaRPr lang="en-ZA" sz="2800" dirty="0" smtClean="0"/>
              </a:p>
              <a:p>
                <a:pPr marL="4119563">
                  <a:spcAft>
                    <a:spcPts val="1800"/>
                  </a:spcAft>
                </a:pPr>
                <a:r>
                  <a:rPr lang="en-ZA" sz="28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ZA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ZA" sz="2800" b="0" i="0" smtClean="0">
                            <a:latin typeface="Cambria Math" panose="02040503050406030204" pitchFamily="18" charset="0"/>
                          </a:rPr>
                          <m:t>load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ZA" sz="2800" b="0" i="0" smtClean="0">
                            <a:latin typeface="Cambria Math" panose="02040503050406030204" pitchFamily="18" charset="0"/>
                          </a:rPr>
                          <m:t>effort</m:t>
                        </m:r>
                      </m:den>
                    </m:f>
                  </m:oMath>
                </a14:m>
                <a:endParaRPr lang="en-ZA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772816"/>
                <a:ext cx="7056784" cy="1641090"/>
              </a:xfrm>
              <a:prstGeom prst="rect">
                <a:avLst/>
              </a:prstGeom>
              <a:blipFill rotWithShape="1">
                <a:blip r:embed="rId2"/>
                <a:stretch>
                  <a:fillRect l="-1813" b="-44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695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Velocity ratio</a:t>
            </a:r>
            <a:endParaRPr lang="en-ZA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71600" y="4077072"/>
                <a:ext cx="7721204" cy="88329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ZA" sz="2800" dirty="0"/>
                  <a:t>Velocity ratio (VR)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ZA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ZA" sz="2800" i="0">
                            <a:latin typeface="Cambria Math" panose="02040503050406030204" pitchFamily="18" charset="0"/>
                          </a:rPr>
                          <m:t>distance</m:t>
                        </m:r>
                        <m:r>
                          <a:rPr lang="en-ZA" sz="28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ZA" sz="2800" i="0">
                            <a:latin typeface="Cambria Math" panose="02040503050406030204" pitchFamily="18" charset="0"/>
                          </a:rPr>
                          <m:t>moved</m:t>
                        </m:r>
                        <m:r>
                          <a:rPr lang="en-ZA" sz="28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ZA" sz="2800" i="0">
                            <a:latin typeface="Cambria Math" panose="02040503050406030204" pitchFamily="18" charset="0"/>
                          </a:rPr>
                          <m:t>by</m:t>
                        </m:r>
                        <m:r>
                          <a:rPr lang="en-ZA" sz="28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ZA" sz="2800" i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ZA" sz="28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ZA" sz="2800" i="0">
                            <a:latin typeface="Cambria Math" panose="02040503050406030204" pitchFamily="18" charset="0"/>
                          </a:rPr>
                          <m:t>effort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ZA" sz="2800" i="0">
                            <a:latin typeface="Cambria Math" panose="02040503050406030204" pitchFamily="18" charset="0"/>
                          </a:rPr>
                          <m:t>distance</m:t>
                        </m:r>
                        <m:r>
                          <a:rPr lang="en-ZA" sz="28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ZA" sz="2800" i="0">
                            <a:latin typeface="Cambria Math" panose="02040503050406030204" pitchFamily="18" charset="0"/>
                          </a:rPr>
                          <m:t>moved</m:t>
                        </m:r>
                        <m:r>
                          <a:rPr lang="en-ZA" sz="28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ZA" sz="2800" i="0">
                            <a:latin typeface="Cambria Math" panose="02040503050406030204" pitchFamily="18" charset="0"/>
                          </a:rPr>
                          <m:t>by</m:t>
                        </m:r>
                        <m:r>
                          <a:rPr lang="en-ZA" sz="28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ZA" sz="2800" i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ZA" sz="28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ZA" sz="2800" i="0">
                            <a:latin typeface="Cambria Math" panose="02040503050406030204" pitchFamily="18" charset="0"/>
                          </a:rPr>
                          <m:t>load</m:t>
                        </m:r>
                      </m:den>
                    </m:f>
                  </m:oMath>
                </a14:m>
                <a:endParaRPr lang="en-ZA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1600" y="4077072"/>
                <a:ext cx="7721204" cy="883295"/>
              </a:xfrm>
              <a:blipFill rotWithShape="0">
                <a:blip r:embed="rId2"/>
                <a:stretch>
                  <a:fillRect l="-1579"/>
                </a:stretch>
              </a:blipFill>
            </p:spPr>
            <p:txBody>
              <a:bodyPr/>
              <a:lstStyle/>
              <a:p>
                <a:r>
                  <a:rPr lang="af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755576" y="1772816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ZA" sz="3200" dirty="0" smtClean="0"/>
              <a:t>The ratio of the distance moved by the effort to the distance moved by the load in the same time.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304475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Friction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772816"/>
            <a:ext cx="70567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ZA" sz="3200" dirty="0" smtClean="0"/>
              <a:t>The difference between the calculated value and the real (actual) value of mechanical advantage is friction which is caused by the roughness of materials.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78596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Efficiency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772816"/>
            <a:ext cx="705678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ZA" sz="3200" dirty="0" smtClean="0"/>
              <a:t>The efficiency of a machine compares the output work to the input work.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ZA" sz="3200" dirty="0" smtClean="0"/>
              <a:t>Efficiency is expressed as a percentage – the higher the percentage is, the more efficient the machine is.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48027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Gears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772816"/>
            <a:ext cx="705678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ZA" sz="3200" dirty="0" smtClean="0"/>
              <a:t>Gears are compact power-transmission devices.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ZA" sz="3200" dirty="0" smtClean="0"/>
              <a:t>They consist of a pair of wheels with teeth that mesh.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ZA" sz="3200" dirty="0" smtClean="0"/>
              <a:t>They rotate together, and one gear wheel transfers motion and force to the other.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100724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Mechanical systems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000" dirty="0"/>
              <a:t>Module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216058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29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74292"/>
            <a:ext cx="7721204" cy="1325563"/>
          </a:xfrm>
        </p:spPr>
        <p:txBody>
          <a:bodyPr/>
          <a:lstStyle/>
          <a:p>
            <a:r>
              <a:rPr lang="en-ZA" dirty="0"/>
              <a:t>Gears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04754"/>
            <a:ext cx="5522418" cy="3672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5693186"/>
            <a:ext cx="5644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3.15 Gears used in a mechanical gearbox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3477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0648"/>
            <a:ext cx="7721204" cy="1325563"/>
          </a:xfrm>
        </p:spPr>
        <p:txBody>
          <a:bodyPr/>
          <a:lstStyle/>
          <a:p>
            <a:r>
              <a:rPr lang="en-ZA" dirty="0"/>
              <a:t>Gears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sz="3200" dirty="0" smtClean="0"/>
              <a:t>Used to</a:t>
            </a:r>
            <a:r>
              <a:rPr lang="en-ZA" sz="3200" dirty="0"/>
              <a:t>: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ZA" sz="3200" dirty="0" smtClean="0"/>
              <a:t>Change </a:t>
            </a:r>
            <a:r>
              <a:rPr lang="en-ZA" sz="3200" dirty="0"/>
              <a:t>the direction of  rotation.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ZA" sz="3200" dirty="0"/>
              <a:t>Change speed and torque.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ZA" sz="3200" dirty="0"/>
              <a:t>Prevent slippage.</a:t>
            </a:r>
          </a:p>
          <a:p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114064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7721204" cy="1325563"/>
          </a:xfrm>
        </p:spPr>
        <p:txBody>
          <a:bodyPr>
            <a:normAutofit/>
          </a:bodyPr>
          <a:lstStyle/>
          <a:p>
            <a:r>
              <a:rPr lang="en-ZA" sz="4400" dirty="0"/>
              <a:t>Gear terminology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06519" y="5229200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i="1" dirty="0"/>
              <a:t>Figure 3.16 Gear terminology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47735"/>
            <a:ext cx="59817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4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smtClean="0">
                <a:solidFill>
                  <a:srgbClr val="AC0000"/>
                </a:solidFill>
              </a:rPr>
              <a:t>Gear train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Gear train in gear bo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6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0648"/>
            <a:ext cx="7721204" cy="1325563"/>
          </a:xfrm>
        </p:spPr>
        <p:txBody>
          <a:bodyPr/>
          <a:lstStyle/>
          <a:p>
            <a:r>
              <a:rPr lang="en-ZA" dirty="0" smtClean="0"/>
              <a:t>Backlash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ZA" sz="3200" dirty="0" smtClean="0"/>
              <a:t>Backlash is the amount by which the width of a tooth space exceeds the thickness of the engaging tooth on the pitch circle.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ZA" sz="3200" dirty="0" smtClean="0"/>
              <a:t>I.e. the amount of clearance between mated gear teeth.</a:t>
            </a:r>
            <a:endParaRPr lang="en-ZA" sz="3200" dirty="0"/>
          </a:p>
          <a:p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112291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18" y="1196752"/>
            <a:ext cx="6563468" cy="44924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Backlash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7518" y="5805264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3.17 Backlash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0886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 smtClean="0"/>
              <a:t>Backlash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6671" y="1567576"/>
            <a:ext cx="2863230" cy="1459359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Measuring backlash</a:t>
            </a:r>
          </a:p>
          <a:p>
            <a:r>
              <a:rPr lang="en-ZA" sz="3200" dirty="0" smtClean="0"/>
              <a:t>a dial gauge.</a:t>
            </a:r>
          </a:p>
          <a:p>
            <a:r>
              <a:rPr lang="en-ZA" sz="3200" dirty="0" smtClean="0"/>
              <a:t>a feeler gauge.</a:t>
            </a:r>
            <a:endParaRPr lang="en-ZA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t="8285" b="10601"/>
          <a:stretch/>
        </p:blipFill>
        <p:spPr>
          <a:xfrm>
            <a:off x="3995936" y="960100"/>
            <a:ext cx="4067013" cy="463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3928" y="5805264"/>
            <a:ext cx="282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3.18 A dial gauge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553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164186"/>
            <a:ext cx="4967769" cy="33333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721204" cy="1325563"/>
          </a:xfrm>
        </p:spPr>
        <p:txBody>
          <a:bodyPr/>
          <a:lstStyle/>
          <a:p>
            <a:r>
              <a:rPr lang="en-ZA" dirty="0"/>
              <a:t>Gear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4784"/>
            <a:ext cx="7721204" cy="4692179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Spur gears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9752" y="5747432"/>
            <a:ext cx="282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3.19 A spur gear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2764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721204" cy="1325563"/>
          </a:xfrm>
        </p:spPr>
        <p:txBody>
          <a:bodyPr/>
          <a:lstStyle/>
          <a:p>
            <a:r>
              <a:rPr lang="en-ZA" dirty="0"/>
              <a:t>Gear </a:t>
            </a:r>
            <a:r>
              <a:rPr lang="en-ZA" dirty="0" smtClean="0"/>
              <a:t>types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4784"/>
            <a:ext cx="7721204" cy="4692179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Helical gears</a:t>
            </a:r>
          </a:p>
          <a:p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7293" y="1590297"/>
            <a:ext cx="3034476" cy="4839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7824" y="5743357"/>
            <a:ext cx="282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3.20 A helical gear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8925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721204" cy="1325563"/>
          </a:xfrm>
        </p:spPr>
        <p:txBody>
          <a:bodyPr/>
          <a:lstStyle/>
          <a:p>
            <a:r>
              <a:rPr lang="en-ZA" dirty="0"/>
              <a:t>Gear </a:t>
            </a:r>
            <a:r>
              <a:rPr lang="en-ZA" dirty="0" smtClean="0"/>
              <a:t>types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2776"/>
            <a:ext cx="7721204" cy="4351338"/>
          </a:xfrm>
        </p:spPr>
        <p:txBody>
          <a:bodyPr/>
          <a:lstStyle/>
          <a:p>
            <a:pPr marL="0" indent="0">
              <a:buNone/>
            </a:pPr>
            <a:r>
              <a:rPr lang="en-ZA" sz="3200" dirty="0"/>
              <a:t>Double helical gears or herringbone gears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39711"/>
            <a:ext cx="2010056" cy="2467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84" y="2371286"/>
            <a:ext cx="1873045" cy="2535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5157192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i="1" dirty="0"/>
              <a:t>Figure 3.21 Double helical </a:t>
            </a:r>
            <a:r>
              <a:rPr lang="en-ZA" i="1" dirty="0" smtClean="0"/>
              <a:t>gears with </a:t>
            </a:r>
            <a:r>
              <a:rPr lang="en-ZA" b="1" i="1" dirty="0"/>
              <a:t>space</a:t>
            </a:r>
            <a:r>
              <a:rPr lang="en-ZA" i="1" dirty="0"/>
              <a:t> between opposing sets </a:t>
            </a:r>
            <a:r>
              <a:rPr lang="en-ZA" i="1" dirty="0" smtClean="0"/>
              <a:t>of teeth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32040" y="5157192"/>
            <a:ext cx="3024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i="1" dirty="0"/>
              <a:t>Figure 3.22 Double helical </a:t>
            </a:r>
            <a:r>
              <a:rPr lang="en-ZA" i="1" dirty="0" smtClean="0"/>
              <a:t>gears with </a:t>
            </a:r>
            <a:r>
              <a:rPr lang="en-ZA" b="1" i="1" dirty="0"/>
              <a:t>no space </a:t>
            </a:r>
            <a:r>
              <a:rPr lang="en-ZA" i="1" dirty="0"/>
              <a:t>between opposing </a:t>
            </a:r>
            <a:r>
              <a:rPr lang="en-ZA" i="1" dirty="0" smtClean="0"/>
              <a:t>sets of </a:t>
            </a:r>
            <a:r>
              <a:rPr lang="en-ZA" i="1" dirty="0"/>
              <a:t>teeth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43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b="0" dirty="0"/>
              <a:t>Mechanical systems and their components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3.1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6759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721204" cy="1325563"/>
          </a:xfrm>
        </p:spPr>
        <p:txBody>
          <a:bodyPr/>
          <a:lstStyle/>
          <a:p>
            <a:r>
              <a:rPr lang="en-ZA" dirty="0"/>
              <a:t>Gear </a:t>
            </a:r>
            <a:r>
              <a:rPr lang="en-ZA" dirty="0" smtClean="0"/>
              <a:t>types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2776"/>
            <a:ext cx="7721204" cy="4351338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Bevel gears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3024336" cy="3372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277" y="2420888"/>
            <a:ext cx="3493099" cy="28402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5457418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3.23 Straight tooth </a:t>
            </a:r>
          </a:p>
          <a:p>
            <a:r>
              <a:rPr lang="en-ZA" sz="2000" i="1" dirty="0"/>
              <a:t>bevel gears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821215" y="5477162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3.24 Spiral bevel gears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6126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50" y="2204864"/>
            <a:ext cx="4685803" cy="3417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721204" cy="1325563"/>
          </a:xfrm>
        </p:spPr>
        <p:txBody>
          <a:bodyPr/>
          <a:lstStyle/>
          <a:p>
            <a:r>
              <a:rPr lang="en-ZA" dirty="0"/>
              <a:t>Gear </a:t>
            </a:r>
            <a:r>
              <a:rPr lang="en-ZA" dirty="0" smtClean="0"/>
              <a:t>types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2776"/>
            <a:ext cx="7721204" cy="4351338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Hypoid gears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6350" y="5764114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3.25 Hypoid gears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7498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76" y="236508"/>
            <a:ext cx="7721204" cy="1325563"/>
          </a:xfrm>
        </p:spPr>
        <p:txBody>
          <a:bodyPr/>
          <a:lstStyle/>
          <a:p>
            <a:r>
              <a:rPr lang="en-ZA" dirty="0"/>
              <a:t>Gear </a:t>
            </a:r>
            <a:r>
              <a:rPr lang="en-ZA" dirty="0" smtClean="0"/>
              <a:t>types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2776"/>
            <a:ext cx="7721204" cy="4351338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Worm gears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91880" y="5765194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3.26 A worm gear</a:t>
            </a:r>
            <a:endParaRPr lang="en-GB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72816"/>
            <a:ext cx="36671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44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721204" cy="1325563"/>
          </a:xfrm>
        </p:spPr>
        <p:txBody>
          <a:bodyPr/>
          <a:lstStyle/>
          <a:p>
            <a:r>
              <a:rPr lang="en-ZA" dirty="0"/>
              <a:t>Gear </a:t>
            </a:r>
            <a:r>
              <a:rPr lang="en-ZA" dirty="0" smtClean="0"/>
              <a:t>types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2776"/>
            <a:ext cx="7721204" cy="4351338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Rack-and-pinion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12" y="5778217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3.27 A rack-and-pinion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204864"/>
            <a:ext cx="4966069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3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Lubrication of gears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8800"/>
            <a:ext cx="7721204" cy="45481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ZA" dirty="0"/>
              <a:t>Gears should be lubricated to:</a:t>
            </a:r>
          </a:p>
          <a:p>
            <a:pPr>
              <a:spcBef>
                <a:spcPts val="1200"/>
              </a:spcBef>
            </a:pPr>
            <a:r>
              <a:rPr lang="en-ZA" sz="3000" dirty="0"/>
              <a:t>Minimise wear.</a:t>
            </a:r>
          </a:p>
          <a:p>
            <a:pPr>
              <a:spcBef>
                <a:spcPts val="1200"/>
              </a:spcBef>
            </a:pPr>
            <a:r>
              <a:rPr lang="en-ZA" sz="3000" dirty="0"/>
              <a:t>Prevent excessive heat generation.</a:t>
            </a:r>
          </a:p>
          <a:p>
            <a:pPr>
              <a:spcBef>
                <a:spcPts val="1200"/>
              </a:spcBef>
            </a:pPr>
            <a:r>
              <a:rPr lang="en-ZA" sz="3000" dirty="0"/>
              <a:t>Improve efficiency by reducing friction between the surfaces of the mating teeth.</a:t>
            </a:r>
          </a:p>
          <a:p>
            <a:pPr>
              <a:spcBef>
                <a:spcPts val="1200"/>
              </a:spcBef>
            </a:pPr>
            <a:r>
              <a:rPr lang="en-ZA" sz="3000" dirty="0"/>
              <a:t>Reduce noise.</a:t>
            </a:r>
          </a:p>
          <a:p>
            <a:pPr>
              <a:spcBef>
                <a:spcPts val="1200"/>
              </a:spcBef>
            </a:pPr>
            <a:r>
              <a:rPr lang="en-ZA" sz="3000" dirty="0"/>
              <a:t>Prevent rust.</a:t>
            </a:r>
          </a:p>
        </p:txBody>
      </p:sp>
    </p:spTree>
    <p:extLst>
      <p:ext uri="{BB962C8B-B14F-4D97-AF65-F5344CB8AC3E}">
        <p14:creationId xmlns:p14="http://schemas.microsoft.com/office/powerpoint/2010/main" val="407996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Lubrication </a:t>
            </a:r>
            <a:r>
              <a:rPr lang="en-ZA" dirty="0" smtClean="0"/>
              <a:t>methods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ZA" dirty="0" smtClean="0"/>
              <a:t>Grease </a:t>
            </a:r>
            <a:r>
              <a:rPr lang="en-ZA" dirty="0"/>
              <a:t>lubrication.</a:t>
            </a:r>
          </a:p>
          <a:p>
            <a:pPr>
              <a:spcBef>
                <a:spcPts val="1800"/>
              </a:spcBef>
            </a:pPr>
            <a:r>
              <a:rPr lang="en-ZA" dirty="0"/>
              <a:t>Splash lubrication (oil bath method).</a:t>
            </a:r>
          </a:p>
          <a:p>
            <a:pPr>
              <a:spcBef>
                <a:spcPts val="1800"/>
              </a:spcBef>
            </a:pPr>
            <a:r>
              <a:rPr lang="en-ZA" dirty="0"/>
              <a:t>Forced oil circulation lubrication.</a:t>
            </a:r>
          </a:p>
        </p:txBody>
      </p:sp>
    </p:spTree>
    <p:extLst>
      <p:ext uri="{BB962C8B-B14F-4D97-AF65-F5344CB8AC3E}">
        <p14:creationId xmlns:p14="http://schemas.microsoft.com/office/powerpoint/2010/main" val="357442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Summative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628800"/>
            <a:ext cx="4186808" cy="44973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Test your knowledge of this section by completing the</a:t>
            </a:r>
            <a:br>
              <a:rPr lang="en-US" dirty="0"/>
            </a:br>
            <a:r>
              <a:rPr lang="en-GB" dirty="0"/>
              <a:t>Summative assessment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(page 54 of your Student’s Book) 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808312" cy="40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84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Simple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086" y="1844824"/>
            <a:ext cx="7649196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ZA" sz="3200" dirty="0" smtClean="0"/>
              <a:t>A mechanical device that changes the direction or magnitude of a force.</a:t>
            </a:r>
          </a:p>
          <a:p>
            <a:pPr>
              <a:lnSpc>
                <a:spcPct val="150000"/>
              </a:lnSpc>
            </a:pPr>
            <a:r>
              <a:rPr lang="en-ZA" sz="3200" dirty="0" smtClean="0"/>
              <a:t>The simplest mechanism that uses mechanical advantage, also called leverage, to multiply force. </a:t>
            </a:r>
          </a:p>
        </p:txBody>
      </p:sp>
    </p:spTree>
    <p:extLst>
      <p:ext uri="{BB962C8B-B14F-4D97-AF65-F5344CB8AC3E}">
        <p14:creationId xmlns:p14="http://schemas.microsoft.com/office/powerpoint/2010/main" val="5711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Simple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68204"/>
            <a:ext cx="7649196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ZA" dirty="0" smtClean="0"/>
              <a:t>Six types:</a:t>
            </a:r>
            <a:endParaRPr lang="en-ZA" dirty="0"/>
          </a:p>
          <a:p>
            <a:pPr marL="514350" indent="-514350">
              <a:buFont typeface="+mj-lt"/>
              <a:buAutoNum type="arabicPeriod"/>
            </a:pPr>
            <a:r>
              <a:rPr lang="en-ZA" sz="2800" dirty="0"/>
              <a:t>Levers.</a:t>
            </a:r>
          </a:p>
          <a:p>
            <a:pPr marL="514350" indent="-514350">
              <a:buFont typeface="+mj-lt"/>
              <a:buAutoNum type="arabicPeriod"/>
            </a:pPr>
            <a:r>
              <a:rPr lang="en-ZA" sz="2800" dirty="0"/>
              <a:t>Wheels and axles.</a:t>
            </a:r>
          </a:p>
          <a:p>
            <a:pPr marL="514350" indent="-514350">
              <a:buFont typeface="+mj-lt"/>
              <a:buAutoNum type="arabicPeriod"/>
            </a:pPr>
            <a:r>
              <a:rPr lang="en-ZA" sz="2800" dirty="0"/>
              <a:t>Pulleys.</a:t>
            </a:r>
          </a:p>
          <a:p>
            <a:pPr marL="514350" indent="-514350">
              <a:buFont typeface="+mj-lt"/>
              <a:buAutoNum type="arabicPeriod"/>
            </a:pPr>
            <a:r>
              <a:rPr lang="en-ZA" sz="2800" dirty="0"/>
              <a:t>Inclined planes.</a:t>
            </a:r>
          </a:p>
          <a:p>
            <a:pPr marL="514350" indent="-514350">
              <a:buFont typeface="+mj-lt"/>
              <a:buAutoNum type="arabicPeriod"/>
            </a:pPr>
            <a:r>
              <a:rPr lang="en-ZA" sz="2800" dirty="0"/>
              <a:t>Wedges.</a:t>
            </a:r>
          </a:p>
          <a:p>
            <a:pPr marL="514350" indent="-514350">
              <a:buFont typeface="+mj-lt"/>
              <a:buAutoNum type="arabicPeriod"/>
            </a:pPr>
            <a:r>
              <a:rPr lang="en-ZA" sz="2800" dirty="0"/>
              <a:t>Screws.</a:t>
            </a:r>
          </a:p>
        </p:txBody>
      </p:sp>
    </p:spTree>
    <p:extLst>
      <p:ext uri="{BB962C8B-B14F-4D97-AF65-F5344CB8AC3E}">
        <p14:creationId xmlns:p14="http://schemas.microsoft.com/office/powerpoint/2010/main" val="207517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Levers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68204"/>
            <a:ext cx="7649196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ZA" dirty="0"/>
              <a:t>A </a:t>
            </a:r>
            <a:r>
              <a:rPr lang="en-ZA" dirty="0" smtClean="0"/>
              <a:t>lever is a simple machine that consists of a rigid object such as a bar, and a fulcrum or pivot.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218064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991" y="395813"/>
            <a:ext cx="7721204" cy="1325563"/>
          </a:xfrm>
        </p:spPr>
        <p:txBody>
          <a:bodyPr>
            <a:noAutofit/>
          </a:bodyPr>
          <a:lstStyle/>
          <a:p>
            <a:r>
              <a:rPr lang="en-ZA" dirty="0"/>
              <a:t>Levers</a:t>
            </a:r>
            <a:br>
              <a:rPr lang="en-ZA" dirty="0"/>
            </a:br>
            <a:endParaRPr lang="en-ZA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867681"/>
              </p:ext>
            </p:extLst>
          </p:nvPr>
        </p:nvGraphicFramePr>
        <p:xfrm>
          <a:off x="329808" y="1340768"/>
          <a:ext cx="777686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6864">
                  <a:extLst>
                    <a:ext uri="{9D8B030D-6E8A-4147-A177-3AD203B41FA5}">
                      <a16:colId xmlns="" xmlns:a16="http://schemas.microsoft.com/office/drawing/2014/main" val="317183230"/>
                    </a:ext>
                  </a:extLst>
                </a:gridCol>
              </a:tblGrid>
              <a:tr h="4320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3200" dirty="0">
                          <a:solidFill>
                            <a:schemeClr val="bg1"/>
                          </a:solidFill>
                        </a:rPr>
                        <a:t>First-class levers</a:t>
                      </a:r>
                      <a:endParaRPr lang="en-ZA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368768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348880"/>
            <a:ext cx="5184576" cy="3166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0730" y="5744544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3.1 A simple first-class lever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3682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991" y="395813"/>
            <a:ext cx="7721204" cy="1325563"/>
          </a:xfrm>
        </p:spPr>
        <p:txBody>
          <a:bodyPr>
            <a:noAutofit/>
          </a:bodyPr>
          <a:lstStyle/>
          <a:p>
            <a:r>
              <a:rPr lang="en-ZA" dirty="0" smtClean="0"/>
              <a:t>Levers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667758"/>
              </p:ext>
            </p:extLst>
          </p:nvPr>
        </p:nvGraphicFramePr>
        <p:xfrm>
          <a:off x="329808" y="1340768"/>
          <a:ext cx="777686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6864">
                  <a:extLst>
                    <a:ext uri="{9D8B030D-6E8A-4147-A177-3AD203B41FA5}">
                      <a16:colId xmlns="" xmlns:a16="http://schemas.microsoft.com/office/drawing/2014/main" val="317183230"/>
                    </a:ext>
                  </a:extLst>
                </a:gridCol>
              </a:tblGrid>
              <a:tr h="4320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3200" dirty="0">
                          <a:solidFill>
                            <a:schemeClr val="bg1"/>
                          </a:solidFill>
                        </a:rPr>
                        <a:t>Second-class levers</a:t>
                      </a:r>
                      <a:endParaRPr lang="en-ZA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368768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03648" y="5462792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3.2 A simple second-class lever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834363"/>
            <a:ext cx="5820867" cy="214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3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NCV template with log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24348</TotalTime>
  <Words>869</Words>
  <Application>Microsoft Office PowerPoint</Application>
  <PresentationFormat>On-screen Show (4:3)</PresentationFormat>
  <Paragraphs>149</Paragraphs>
  <Slides>46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NCV template with logos</vt:lpstr>
      <vt:lpstr>Custom Design</vt:lpstr>
      <vt:lpstr>PowerPoint Presentation</vt:lpstr>
      <vt:lpstr> Engineering Systems </vt:lpstr>
      <vt:lpstr>Mechanical systems</vt:lpstr>
      <vt:lpstr>Mechanical systems and their components</vt:lpstr>
      <vt:lpstr>Simple machines</vt:lpstr>
      <vt:lpstr>Simple machines</vt:lpstr>
      <vt:lpstr>Levers</vt:lpstr>
      <vt:lpstr>Levers </vt:lpstr>
      <vt:lpstr>Levers </vt:lpstr>
      <vt:lpstr>Levers </vt:lpstr>
      <vt:lpstr>Wheels and axles</vt:lpstr>
      <vt:lpstr>Wheels and axles</vt:lpstr>
      <vt:lpstr>Pulleys</vt:lpstr>
      <vt:lpstr>Pulleys</vt:lpstr>
      <vt:lpstr>Pulleys</vt:lpstr>
      <vt:lpstr>Inclined planes</vt:lpstr>
      <vt:lpstr>VIDEO: Pulley</vt:lpstr>
      <vt:lpstr>Inclined planes</vt:lpstr>
      <vt:lpstr>Wedges</vt:lpstr>
      <vt:lpstr>Wedges</vt:lpstr>
      <vt:lpstr>Screws</vt:lpstr>
      <vt:lpstr>Screws</vt:lpstr>
      <vt:lpstr>Summary of the effects of simple machines</vt:lpstr>
      <vt:lpstr>Mechanical advantage</vt:lpstr>
      <vt:lpstr>Mechanical advantage</vt:lpstr>
      <vt:lpstr>Velocity ratio</vt:lpstr>
      <vt:lpstr>Friction</vt:lpstr>
      <vt:lpstr>Efficiency</vt:lpstr>
      <vt:lpstr>Gears</vt:lpstr>
      <vt:lpstr>Gears</vt:lpstr>
      <vt:lpstr>Gears</vt:lpstr>
      <vt:lpstr>Gear terminology</vt:lpstr>
      <vt:lpstr>VIDEO: Gear train</vt:lpstr>
      <vt:lpstr>Backlash</vt:lpstr>
      <vt:lpstr>Backlash</vt:lpstr>
      <vt:lpstr>Backlash</vt:lpstr>
      <vt:lpstr>Gear types</vt:lpstr>
      <vt:lpstr>Gear types</vt:lpstr>
      <vt:lpstr>Gear types</vt:lpstr>
      <vt:lpstr>Gear types</vt:lpstr>
      <vt:lpstr>Gear types</vt:lpstr>
      <vt:lpstr>Gear types</vt:lpstr>
      <vt:lpstr>Gear types</vt:lpstr>
      <vt:lpstr>Lubrication of gears</vt:lpstr>
      <vt:lpstr>Lubrication methods</vt:lpstr>
      <vt:lpstr>Summative assessment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Morgan</dc:creator>
  <cp:lastModifiedBy>Promise</cp:lastModifiedBy>
  <cp:revision>260</cp:revision>
  <dcterms:created xsi:type="dcterms:W3CDTF">2016-06-09T09:26:44Z</dcterms:created>
  <dcterms:modified xsi:type="dcterms:W3CDTF">2016-12-15T08:06:47Z</dcterms:modified>
</cp:coreProperties>
</file>